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imweb.io/" TargetMode="External"/><Relationship Id="rId3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cap="all" sz="9600"/>
            </a:lvl1pPr>
          </a:lstStyle>
          <a:p>
            <a:pPr/>
            <a:r>
              <a:t>Title Text</a:t>
            </a:r>
          </a:p>
        </p:txBody>
      </p:sp>
      <p:pic>
        <p:nvPicPr>
          <p:cNvPr id="12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3450" y="5989101"/>
            <a:ext cx="3517900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0" y="3225800"/>
            <a:ext cx="13004801" cy="3302000"/>
          </a:xfrm>
          <a:prstGeom prst="rect">
            <a:avLst/>
          </a:prstGeom>
        </p:spPr>
        <p:txBody>
          <a:bodyPr/>
          <a:lstStyle>
            <a:lvl1pPr>
              <a:defRPr cap="all" sz="64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0" y="25400"/>
            <a:ext cx="13004801" cy="1321434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37" name="Shape 37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mozilla.org/zh-CN/docs/Web/Guide/CSS/Getting_started" TargetMode="External"/><Relationship Id="rId3" Type="http://schemas.openxmlformats.org/officeDocument/2006/relationships/image" Target="../media/image19.png"/><Relationship Id="rId4" Type="http://schemas.openxmlformats.org/officeDocument/2006/relationships/hyperlink" Target="http://css-101.org/index.php" TargetMode="External"/><Relationship Id="rId5" Type="http://schemas.openxmlformats.org/officeDocument/2006/relationships/image" Target="../media/image2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cnblogs.com/webblog/archive/2009/07/07/1518274.html" TargetMode="External"/><Relationship Id="rId3" Type="http://schemas.openxmlformats.org/officeDocument/2006/relationships/hyperlink" Target="http://ofcss.com/2011/05/26/css-cascade-specificity.html" TargetMode="External"/><Relationship Id="rId4" Type="http://schemas.openxmlformats.org/officeDocument/2006/relationships/hyperlink" Target="http://imweb.io/topic/5623c25734764b2c16769749" TargetMode="External"/><Relationship Id="rId5" Type="http://schemas.openxmlformats.org/officeDocument/2006/relationships/hyperlink" Target="http://www.w3cplus.com/solution/css3content/css3content.html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iecss.com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s://necolas.github.io/normalize.css/" TargetMode="External"/><Relationship Id="rId5" Type="http://schemas.openxmlformats.org/officeDocument/2006/relationships/hyperlink" Target="http://meyerweb.com/eric/tools/css/reset/index.html" TargetMode="External"/><Relationship Id="rId6" Type="http://schemas.openxmlformats.org/officeDocument/2006/relationships/hyperlink" Target="http://marvin1023.github.io/sandal/reset.html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hyperlink" Target="https://developer.mozilla.org/zh-CN/docs/Web/CSS/box-sizing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cplus.com/css3/define-font-size-with-css3-rem" TargetMode="External"/><Relationship Id="rId3" Type="http://schemas.openxmlformats.org/officeDocument/2006/relationships/hyperlink" Target="http://www.zhangxinxu.com/wordpress/2012/09/new-viewport-relative-units-vw-vh-vm-vmin/" TargetMode="External"/><Relationship Id="rId4" Type="http://schemas.openxmlformats.org/officeDocument/2006/relationships/hyperlink" Target="http://imweb.io/topic/569f4536e39ca21162ae6bdf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imweb.io" TargetMode="External"/><Relationship Id="rId3" Type="http://schemas.openxmlformats.org/officeDocument/2006/relationships/hyperlink" Target="http://w3cplus.com" TargetMode="External"/><Relationship Id="rId4" Type="http://schemas.openxmlformats.org/officeDocument/2006/relationships/hyperlink" Target="https://github.com/marvin1023/sandal" TargetMode="External"/><Relationship Id="rId5" Type="http://schemas.openxmlformats.org/officeDocument/2006/relationships/hyperlink" Target="https://github.com/imweb/sheral" TargetMode="External"/><Relationship Id="rId6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mozilla.org/en-US/docs/Web/CSS/margin" TargetMode="External"/><Relationship Id="rId3" Type="http://schemas.openxmlformats.org/officeDocument/2006/relationships/hyperlink" Target="https://developer.mozilla.org/zh-CN/docs/CSS/float" TargetMode="External"/><Relationship Id="rId4" Type="http://schemas.openxmlformats.org/officeDocument/2006/relationships/hyperlink" Target="https://developer.mozilla.org/zh-CN/docs/Web/CSS/position" TargetMode="External"/><Relationship Id="rId5" Type="http://schemas.openxmlformats.org/officeDocument/2006/relationships/hyperlink" Target="http://www.w3cplus.com/content/css3-transform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hyperlink" Target="http://zh.learnlayout.com/" TargetMode="External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w3cplus.com/css/the-definitive-guide-to-using-negative-margins.html" TargetMode="External"/><Relationship Id="rId3" Type="http://schemas.openxmlformats.org/officeDocument/2006/relationships/hyperlink" Target="http://www.cnblogs.com/jscode/archive/2012/08/28/2660078.html" TargetMode="External"/><Relationship Id="rId4" Type="http://schemas.openxmlformats.org/officeDocument/2006/relationships/hyperlink" Target="http://geekplux.com/2014/03/14/collapsing_margins.html" TargetMode="External"/><Relationship Id="rId5" Type="http://schemas.openxmlformats.org/officeDocument/2006/relationships/hyperlink" Target="http://www.w3cplus.com/solution/clearfloat/clearfloat.html" TargetMode="External"/><Relationship Id="rId6" Type="http://schemas.openxmlformats.org/officeDocument/2006/relationships/hyperlink" Target="http://www.apple.com.cn" TargetMode="External"/><Relationship Id="rId7" Type="http://schemas.openxmlformats.org/officeDocument/2006/relationships/hyperlink" Target="http://meyerweb.com/eric/thoughts/2011/09/12/un-fixing-fixed-elements-with-css-transforms/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uanyifeng.com/blog/2015/07/flex-grammar.html" TargetMode="External"/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hyperlink" Target="http://www.w3cplus.com/blog/666.html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hyperlink" Target="https://demos.scotch.io/visual-guide-to-css3-flexbox-flexbox-playground/demos/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apple.com.cn" TargetMode="External"/><Relationship Id="rId3" Type="http://schemas.openxmlformats.org/officeDocument/2006/relationships/hyperlink" Target="https://developer.mozilla.org/zh-CN/docs/Web/CSS/overflow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hyperlink" Target="https://www.sitepoint.com/understanding-block-formatting-contexts-in-css/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mozilla.org/zh-CN/docs/Web/CSS/color_value" TargetMode="External"/><Relationship Id="rId3" Type="http://schemas.openxmlformats.org/officeDocument/2006/relationships/hyperlink" Target="https://developer.mozilla.org/zh-CN/docs/Web/CSS/border-radius" TargetMode="External"/><Relationship Id="rId4" Type="http://schemas.openxmlformats.org/officeDocument/2006/relationships/hyperlink" Target="https://developer.mozilla.org/zh-CN/docs/Web/CSS/box-shadow" TargetMode="External"/><Relationship Id="rId5" Type="http://schemas.openxmlformats.org/officeDocument/2006/relationships/hyperlink" Target="http://www.cnblogs.com/Wayou/p/css-currentColor.html" TargetMode="External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ss-tricks.com/almanac/properties/b/background-position/" TargetMode="External"/><Relationship Id="rId3" Type="http://schemas.openxmlformats.org/officeDocument/2006/relationships/hyperlink" Target="https://css-tricks.com/almanac/properties/b/background-size/" TargetMode="External"/><Relationship Id="rId4" Type="http://schemas.openxmlformats.org/officeDocument/2006/relationships/hyperlink" Target="https://css-tricks.com/css3-gradients/" TargetMode="External"/><Relationship Id="rId5" Type="http://schemas.openxmlformats.org/officeDocument/2006/relationships/hyperlink" Target="https://developer.mozilla.org/zh-CN/docs/Web/Guide/CSS/Using_CSS_gradients" TargetMode="External"/><Relationship Id="rId6" Type="http://schemas.openxmlformats.org/officeDocument/2006/relationships/hyperlink" Target="https://www.sitepoint.com/css-using-percentages-in-background-image/" TargetMode="External"/><Relationship Id="rId7" Type="http://schemas.openxmlformats.org/officeDocument/2006/relationships/hyperlink" Target="https://css-tricks.com/almanac/properties/b/background-image/" TargetMode="External"/><Relationship Id="rId8" Type="http://schemas.openxmlformats.org/officeDocument/2006/relationships/hyperlink" Target="https://developer.mozilla.org/en-US/docs/Web/CSS/CSS_Background_and_Borders/Using_CSS_multiple_backgrounds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hyperlink" Target="http://www.zhangxinxu.com/wordpress/2016/01/understand-css-stacking-context-order-z-index/" TargetMode="External"/><Relationship Id="rId4" Type="http://schemas.openxmlformats.org/officeDocument/2006/relationships/hyperlink" Target="http://web.jobbole.com/83409/" TargetMode="Externa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hyperlink" Target="https://csstriggers.com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aniuse.com/#index" TargetMode="External"/><Relationship Id="rId3" Type="http://schemas.openxmlformats.org/officeDocument/2006/relationships/hyperlink" Target="http://browserhacks.com/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imweb.io/topic/56d6673dca5e865230c1d4f7" TargetMode="External"/><Relationship Id="rId3" Type="http://schemas.openxmlformats.org/officeDocument/2006/relationships/hyperlink" Target="http://imweb.io/topic/57280a9b8a0819f17b7d9d51" TargetMode="External"/><Relationship Id="rId4" Type="http://schemas.openxmlformats.org/officeDocument/2006/relationships/hyperlink" Target="https://developer.mozilla.org/en-US/docs/Web/CSS/Reference" TargetMode="External"/><Relationship Id="rId5" Type="http://schemas.openxmlformats.org/officeDocument/2006/relationships/hyperlink" Target="http://tympanus.net/codrops/css_reference/#section_css-property" TargetMode="External"/><Relationship Id="rId6" Type="http://schemas.openxmlformats.org/officeDocument/2006/relationships/hyperlink" Target="http://learn.shayhowe.com/html-css/" TargetMode="External"/><Relationship Id="rId7" Type="http://schemas.openxmlformats.org/officeDocument/2006/relationships/hyperlink" Target="http://learn.shayhowe.com/advanced-html-css/" TargetMode="External"/><Relationship Id="rId8" Type="http://schemas.openxmlformats.org/officeDocument/2006/relationships/hyperlink" Target="http://css3files.com/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mozilla.org/zh-CN/docs/Web/Guide/HTML/HTML5/HTML5_element_list" TargetMode="External"/><Relationship Id="rId3" Type="http://schemas.openxmlformats.org/officeDocument/2006/relationships/hyperlink" Target="http://tobe.w3cplus.com/example/typo/typo.html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&amp; css入门</a:t>
            </a:r>
          </a:p>
        </p:txBody>
      </p:sp>
      <p:sp>
        <p:nvSpPr>
          <p:cNvPr id="55" name="Shape 55"/>
          <p:cNvSpPr/>
          <p:nvPr/>
        </p:nvSpPr>
        <p:spPr>
          <a:xfrm>
            <a:off x="8661789" y="6135151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结一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网站整体结构</a:t>
            </a:r>
          </a:p>
        </p:txBody>
      </p:sp>
      <p:pic>
        <p:nvPicPr>
          <p:cNvPr id="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832" y="1602365"/>
            <a:ext cx="13004801" cy="675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03" y="2708239"/>
            <a:ext cx="9832851" cy="5682338"/>
          </a:xfrm>
          <a:prstGeom prst="rect">
            <a:avLst/>
          </a:prstGeom>
        </p:spPr>
      </p:pic>
      <p:pic>
        <p:nvPicPr>
          <p:cNvPr id="9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3311" y="2720939"/>
            <a:ext cx="2875094" cy="5656938"/>
          </a:xfrm>
          <a:prstGeom prst="rect">
            <a:avLst/>
          </a:prstGeom>
        </p:spPr>
      </p:pic>
      <p:grpSp>
        <p:nvGrpSpPr>
          <p:cNvPr id="100" name="Group 100"/>
          <p:cNvGrpSpPr/>
          <p:nvPr/>
        </p:nvGrpSpPr>
        <p:grpSpPr>
          <a:xfrm>
            <a:off x="-27532" y="5144303"/>
            <a:ext cx="13047164" cy="4609297"/>
            <a:chOff x="-42363" y="0"/>
            <a:chExt cx="13047163" cy="4609296"/>
          </a:xfrm>
        </p:grpSpPr>
        <p:pic>
          <p:nvPicPr>
            <p:cNvPr id="97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04800" cy="4609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42364" y="2723360"/>
              <a:ext cx="13047075" cy="1820824"/>
            </a:xfrm>
            <a:prstGeom prst="rect">
              <a:avLst/>
            </a:prstGeom>
            <a:effectLst/>
          </p:spPr>
        </p:pic>
      </p:grpSp>
      <p:pic>
        <p:nvPicPr>
          <p:cNvPr id="101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31" y="1960232"/>
            <a:ext cx="13021674" cy="614007"/>
          </a:xfrm>
          <a:prstGeom prst="rect">
            <a:avLst/>
          </a:prstGeom>
        </p:spPr>
      </p:pic>
      <p:sp>
        <p:nvSpPr>
          <p:cNvPr id="103" name="Shape 103"/>
          <p:cNvSpPr/>
          <p:nvPr/>
        </p:nvSpPr>
        <p:spPr>
          <a:xfrm>
            <a:off x="5706365" y="1926538"/>
            <a:ext cx="16386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Header</a:t>
            </a:r>
          </a:p>
        </p:txBody>
      </p:sp>
      <p:sp>
        <p:nvSpPr>
          <p:cNvPr id="104" name="Shape 104"/>
          <p:cNvSpPr/>
          <p:nvPr/>
        </p:nvSpPr>
        <p:spPr>
          <a:xfrm>
            <a:off x="4183334" y="4229100"/>
            <a:ext cx="11050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Main</a:t>
            </a:r>
          </a:p>
        </p:txBody>
      </p:sp>
      <p:sp>
        <p:nvSpPr>
          <p:cNvPr id="105" name="Shape 105"/>
          <p:cNvSpPr/>
          <p:nvPr/>
        </p:nvSpPr>
        <p:spPr>
          <a:xfrm>
            <a:off x="11107170" y="2921718"/>
            <a:ext cx="12829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Aside</a:t>
            </a:r>
          </a:p>
        </p:txBody>
      </p:sp>
      <p:sp>
        <p:nvSpPr>
          <p:cNvPr id="106" name="Shape 106"/>
          <p:cNvSpPr/>
          <p:nvPr/>
        </p:nvSpPr>
        <p:spPr>
          <a:xfrm>
            <a:off x="8865554" y="8390576"/>
            <a:ext cx="14104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Footer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" grpId="2"/>
      <p:bldP build="whole" bldLvl="1" animBg="1" rev="0" advAuto="0" spid="10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76433"/>
            <a:ext cx="13004800" cy="8800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pc="128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CSS基础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cSS入门教程</a:t>
            </a:r>
          </a:p>
        </p:txBody>
      </p:sp>
      <p:sp>
        <p:nvSpPr>
          <p:cNvPr id="113" name="Shape 113"/>
          <p:cNvSpPr/>
          <p:nvPr/>
        </p:nvSpPr>
        <p:spPr>
          <a:xfrm>
            <a:off x="1184827" y="3924869"/>
            <a:ext cx="400004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MDN CSS入门教程</a:t>
            </a:r>
          </a:p>
        </p:txBody>
      </p:sp>
      <p:pic>
        <p:nvPicPr>
          <p:cNvPr id="1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0329" y="2591622"/>
            <a:ext cx="6754471" cy="340309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3292062" y="7357430"/>
            <a:ext cx="1892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50000"/>
              </a:lnSpc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CSS 101</a:t>
            </a:r>
          </a:p>
        </p:txBody>
      </p:sp>
      <p:pic>
        <p:nvPicPr>
          <p:cNvPr id="11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0329" y="6881679"/>
            <a:ext cx="6754471" cy="2334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8196" y="2323559"/>
            <a:ext cx="7368408" cy="386793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4616449" y="7161893"/>
            <a:ext cx="3771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选择器，属性，值</a:t>
            </a:r>
          </a:p>
        </p:txBody>
      </p:sp>
      <p:pic>
        <p:nvPicPr>
          <p:cNvPr id="12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8196" y="2220829"/>
            <a:ext cx="1164467" cy="736601"/>
          </a:xfrm>
          <a:prstGeom prst="rect">
            <a:avLst/>
          </a:prstGeom>
        </p:spPr>
      </p:pic>
      <p:pic>
        <p:nvPicPr>
          <p:cNvPr id="12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7685" y="2775425"/>
            <a:ext cx="2133180" cy="1047160"/>
          </a:xfrm>
          <a:prstGeom prst="rect">
            <a:avLst/>
          </a:prstGeom>
        </p:spPr>
      </p:pic>
      <p:pic>
        <p:nvPicPr>
          <p:cNvPr id="124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35810" y="3733944"/>
            <a:ext cx="2133180" cy="10471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3"/>
      <p:bldP build="whole" bldLvl="1" animBg="1" rev="0" advAuto="0" spid="122" grpId="2"/>
      <p:bldP build="whole" bldLvl="1" animBg="1" rev="0" advAuto="0" spid="1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选择器</a:t>
            </a:r>
          </a:p>
        </p:txBody>
      </p:sp>
      <p:sp>
        <p:nvSpPr>
          <p:cNvPr id="128" name="Shape 128"/>
          <p:cNvSpPr/>
          <p:nvPr/>
        </p:nvSpPr>
        <p:spPr>
          <a:xfrm>
            <a:off x="9693185" y="8495743"/>
            <a:ext cx="3136850" cy="1186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1800">
                <a:solidFill>
                  <a:srgbClr val="C9C3BA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CSS选择器</a:t>
            </a:r>
          </a:p>
          <a:p>
            <a:pPr algn="l">
              <a:lnSpc>
                <a:spcPct val="120000"/>
              </a:lnSpc>
              <a:defRPr sz="1800">
                <a:solidFill>
                  <a:srgbClr val="C9C3BA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深入解析CSS样式层叠权重值</a:t>
            </a:r>
          </a:p>
          <a:p>
            <a:pPr algn="l">
              <a:lnSpc>
                <a:spcPct val="120000"/>
              </a:lnSpc>
              <a:defRPr sz="1800">
                <a:solidFill>
                  <a:srgbClr val="C9C3BA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class命名</a:t>
            </a:r>
            <a:r>
              <a:t>，</a:t>
            </a:r>
            <a:r>
              <a:rPr u="sng">
                <a:hlinkClick r:id="rId5" invalidUrl="" action="" tgtFrame="" tooltip="" history="1" highlightClick="0" endSnd="0"/>
              </a:rPr>
              <a:t>css3 伪元素使用</a:t>
            </a:r>
          </a:p>
        </p:txBody>
      </p:sp>
      <p:pic>
        <p:nvPicPr>
          <p:cNvPr id="12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769" y="1429178"/>
            <a:ext cx="11331262" cy="68952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" name="Group 133"/>
          <p:cNvGrpSpPr/>
          <p:nvPr/>
        </p:nvGrpSpPr>
        <p:grpSpPr>
          <a:xfrm>
            <a:off x="10462879" y="1391078"/>
            <a:ext cx="1743253" cy="2362201"/>
            <a:chOff x="-38100" y="-38099"/>
            <a:chExt cx="1743251" cy="2362200"/>
          </a:xfrm>
        </p:grpSpPr>
        <p:sp>
          <p:nvSpPr>
            <p:cNvPr id="130" name="Shape 130"/>
            <p:cNvSpPr/>
            <p:nvPr/>
          </p:nvSpPr>
          <p:spPr>
            <a:xfrm>
              <a:off x="117143" y="0"/>
              <a:ext cx="1435609" cy="228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50000"/>
                </a:lnSpc>
                <a:defRPr>
                  <a:solidFill>
                    <a:schemeClr val="accent5"/>
                  </a:solidFill>
                </a:defRPr>
              </a:pPr>
              <a:r>
                <a:t>#id</a:t>
              </a:r>
            </a:p>
            <a:p>
              <a:pPr>
                <a:lnSpc>
                  <a:spcPct val="150000"/>
                </a:lnSpc>
                <a:defRPr>
                  <a:solidFill>
                    <a:schemeClr val="accent5"/>
                  </a:solidFill>
                </a:defRPr>
              </a:pPr>
              <a:r>
                <a:t>.class</a:t>
              </a:r>
            </a:p>
            <a:p>
              <a:pPr>
                <a:lnSpc>
                  <a:spcPct val="150000"/>
                </a:lnSpc>
                <a:defRPr>
                  <a:solidFill>
                    <a:schemeClr val="accent5"/>
                  </a:solidFill>
                </a:defRPr>
              </a:pPr>
              <a:r>
                <a:t>E</a:t>
              </a:r>
            </a:p>
          </p:txBody>
        </p:sp>
        <p:pic>
          <p:nvPicPr>
            <p:cNvPr id="131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8100" y="-38100"/>
              <a:ext cx="1743252" cy="2362201"/>
            </a:xfrm>
            <a:prstGeom prst="rect">
              <a:avLst/>
            </a:prstGeom>
            <a:effectLst/>
          </p:spPr>
        </p:pic>
      </p:grpSp>
      <p:pic>
        <p:nvPicPr>
          <p:cNvPr id="134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6769" y="7196983"/>
            <a:ext cx="10309359" cy="531673"/>
          </a:xfrm>
          <a:prstGeom prst="rect">
            <a:avLst/>
          </a:prstGeom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6769" y="1429178"/>
            <a:ext cx="8593474" cy="700886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836770" y="3987800"/>
            <a:ext cx="11331262" cy="1778001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2400"/>
            </a:pPr>
            <a:r>
              <a:t>important &gt; 内联 &gt; ID &gt; 类 &gt; 标签 | 伪类 | 属性选择 &gt; 伪对象 &gt; 通配符 &gt; 继承</a:t>
            </a:r>
          </a:p>
          <a:p>
            <a:pPr>
              <a:lnSpc>
                <a:spcPct val="150000"/>
              </a:lnSpc>
              <a:defRPr sz="2400"/>
            </a:pPr>
            <a:r>
              <a:t>选择器查询从右到左</a:t>
            </a:r>
          </a:p>
          <a:p>
            <a:pPr>
              <a:lnSpc>
                <a:spcPct val="150000"/>
              </a:lnSpc>
              <a:defRPr sz="2400"/>
            </a:pPr>
            <a:r>
              <a:t>选择器层级建议最深4级，一般2-3级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9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9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99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99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1"/>
      <p:bldP build="whole" bldLvl="1" animBg="1" rev="0" advAuto="0" spid="136" grpId="3"/>
      <p:bldP build="whole" bldLvl="1" animBg="1" rev="0" advAuto="0" spid="137" grpId="4"/>
      <p:bldP build="whole" bldLvl="1" animBg="1" rev="0" advAuto="0" spid="134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默认样式 &amp; 重置</a:t>
            </a:r>
          </a:p>
        </p:txBody>
      </p:sp>
      <p:sp>
        <p:nvSpPr>
          <p:cNvPr id="140" name="Shape 140"/>
          <p:cNvSpPr/>
          <p:nvPr/>
        </p:nvSpPr>
        <p:spPr>
          <a:xfrm>
            <a:off x="4844745" y="3161119"/>
            <a:ext cx="3314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浏览器默认样式</a:t>
            </a:r>
          </a:p>
        </p:txBody>
      </p:sp>
      <p:pic>
        <p:nvPicPr>
          <p:cNvPr id="1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8826" y="5555233"/>
            <a:ext cx="2927147" cy="1456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4844745" y="4278719"/>
            <a:ext cx="331531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纠正重置         归零重置</a:t>
            </a:r>
          </a:p>
        </p:txBody>
      </p:sp>
      <p:sp>
        <p:nvSpPr>
          <p:cNvPr id="143" name="Shape 143"/>
          <p:cNvSpPr/>
          <p:nvPr/>
        </p:nvSpPr>
        <p:spPr>
          <a:xfrm>
            <a:off x="9800400" y="8364735"/>
            <a:ext cx="31334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normalize.css</a:t>
            </a:r>
          </a:p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Eric Meyer’s “Reset CSS” 2.0</a:t>
            </a:r>
          </a:p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6" invalidUrl="" action="" tgtFrame="" tooltip="" history="1" highlightClick="0" endSnd="0"/>
              </a:rPr>
              <a:t>sandal reset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盒子模型</a:t>
            </a:r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26577"/>
            <a:ext cx="13004800" cy="5488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1204119" y="9179119"/>
            <a:ext cx="162557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box-sizing详解</a:t>
            </a:r>
          </a:p>
        </p:txBody>
      </p:sp>
      <p:sp>
        <p:nvSpPr>
          <p:cNvPr id="148" name="Shape 148"/>
          <p:cNvSpPr/>
          <p:nvPr/>
        </p:nvSpPr>
        <p:spPr>
          <a:xfrm>
            <a:off x="4464049" y="8195102"/>
            <a:ext cx="4076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大小，位置，显示隐藏，装饰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盒子大小</a:t>
            </a:r>
          </a:p>
        </p:txBody>
      </p:sp>
      <p:sp>
        <p:nvSpPr>
          <p:cNvPr id="151" name="Shape 151"/>
          <p:cNvSpPr/>
          <p:nvPr/>
        </p:nvSpPr>
        <p:spPr>
          <a:xfrm>
            <a:off x="8117032" y="3427488"/>
            <a:ext cx="3950666" cy="326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</a:pPr>
            <a:r>
              <a:t>width</a:t>
            </a:r>
            <a:r>
              <a:rPr sz="1800"/>
              <a:t>(max-width/min-width)</a:t>
            </a:r>
          </a:p>
          <a:p>
            <a:pPr>
              <a:lnSpc>
                <a:spcPct val="120000"/>
              </a:lnSpc>
            </a:pPr>
            <a:r>
              <a:t>height</a:t>
            </a:r>
            <a:r>
              <a:rPr sz="1800"/>
              <a:t>(max-height/min-height)</a:t>
            </a:r>
          </a:p>
          <a:p>
            <a:pPr>
              <a:lnSpc>
                <a:spcPct val="120000"/>
              </a:lnSpc>
            </a:pPr>
            <a:r>
              <a:t>padding</a:t>
            </a:r>
          </a:p>
          <a:p>
            <a:pPr>
              <a:lnSpc>
                <a:spcPct val="120000"/>
              </a:lnSpc>
            </a:pPr>
            <a:r>
              <a:t>border</a:t>
            </a:r>
          </a:p>
          <a:p>
            <a:pPr>
              <a:lnSpc>
                <a:spcPct val="120000"/>
              </a:lnSpc>
            </a:pPr>
            <a:r>
              <a:t>outline</a:t>
            </a:r>
            <a:r>
              <a:rPr sz="1800"/>
              <a:t>(不计算在大小中)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811" y="2979178"/>
            <a:ext cx="5029201" cy="4165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155"/>
          <p:cNvGrpSpPr/>
          <p:nvPr/>
        </p:nvGrpSpPr>
        <p:grpSpPr>
          <a:xfrm>
            <a:off x="2711186" y="7955735"/>
            <a:ext cx="7381179" cy="647701"/>
            <a:chOff x="0" y="0"/>
            <a:chExt cx="7381178" cy="647700"/>
          </a:xfrm>
        </p:grpSpPr>
        <p:sp>
          <p:nvSpPr>
            <p:cNvPr id="153" name="Shape 153"/>
            <p:cNvSpPr/>
            <p:nvPr/>
          </p:nvSpPr>
          <p:spPr>
            <a:xfrm>
              <a:off x="0" y="0"/>
              <a:ext cx="222245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box-sizing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2699145" y="88899"/>
              <a:ext cx="468203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content-box || border-box || inherit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135340" y="3546640"/>
            <a:ext cx="8734120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21105" indent="-421105" algn="l">
              <a:lnSpc>
                <a:spcPct val="150000"/>
              </a:lnSpc>
              <a:buSzPct val="75000"/>
              <a:buChar char="•"/>
              <a:defRPr sz="2800"/>
            </a:pPr>
            <a:r>
              <a:t>px：绝对单位，</a:t>
            </a:r>
          </a:p>
          <a:p>
            <a:pPr marL="421105" indent="-421105" algn="l">
              <a:lnSpc>
                <a:spcPct val="150000"/>
              </a:lnSpc>
              <a:buSzPct val="75000"/>
              <a:buChar char="•"/>
              <a:defRPr sz="2800"/>
            </a:pPr>
            <a:r>
              <a:t>em：相对单位，相对于最近父级元素的font-size</a:t>
            </a:r>
          </a:p>
          <a:p>
            <a:pPr marL="421105" indent="-421105" algn="l">
              <a:lnSpc>
                <a:spcPct val="150000"/>
              </a:lnSpc>
              <a:buSzPct val="75000"/>
              <a:buChar char="•"/>
              <a:defRPr sz="2800"/>
            </a:pPr>
            <a:r>
              <a:t>%：相对单位</a:t>
            </a:r>
            <a:r>
              <a:rPr sz="1800"/>
              <a:t>(padding/margin的百分比单位以width为基准)</a:t>
            </a:r>
          </a:p>
          <a:p>
            <a:pPr marL="421105" indent="-421105" algn="l">
              <a:lnSpc>
                <a:spcPct val="150000"/>
              </a:lnSpc>
              <a:buSzPct val="75000"/>
              <a:buChar char="•"/>
              <a:defRPr sz="2800"/>
            </a:pPr>
            <a:r>
              <a:t>rem：相对单位，相对于根元素html的font-size</a:t>
            </a:r>
          </a:p>
          <a:p>
            <a:pPr marL="421105" indent="-421105" algn="l">
              <a:lnSpc>
                <a:spcPct val="150000"/>
              </a:lnSpc>
              <a:buSzPct val="75000"/>
              <a:buChar char="•"/>
              <a:defRPr sz="2800"/>
            </a:pPr>
            <a:r>
              <a:t>vw、vh、vmin、vmax：相对单位，相对于视窗宽/高</a:t>
            </a:r>
          </a:p>
        </p:txBody>
      </p:sp>
      <p:sp>
        <p:nvSpPr>
          <p:cNvPr id="158" name="Shape 158"/>
          <p:cNvSpPr/>
          <p:nvPr/>
        </p:nvSpPr>
        <p:spPr>
          <a:xfrm>
            <a:off x="10400706" y="8186805"/>
            <a:ext cx="24003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rem详解</a:t>
            </a:r>
          </a:p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vw详解</a:t>
            </a:r>
          </a:p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百分比宽度的几种实现</a:t>
            </a:r>
          </a:p>
        </p:txBody>
      </p:sp>
      <p:sp>
        <p:nvSpPr>
          <p:cNvPr id="159" name="Shape 159"/>
          <p:cNvSpPr/>
          <p:nvPr/>
        </p:nvSpPr>
        <p:spPr>
          <a:xfrm>
            <a:off x="5530850" y="9652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常用单位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个人简介</a:t>
            </a:r>
          </a:p>
        </p:txBody>
      </p:sp>
      <p:sp>
        <p:nvSpPr>
          <p:cNvPr id="58" name="Shape 58"/>
          <p:cNvSpPr/>
          <p:nvPr/>
        </p:nvSpPr>
        <p:spPr>
          <a:xfrm>
            <a:off x="5774069" y="4087888"/>
            <a:ext cx="6282950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/>
            </a:pPr>
            <a:r>
              <a:t>常用昵称“结一”，重构一枚，活跃于</a:t>
            </a:r>
            <a:r>
              <a:rPr u="sng">
                <a:hlinkClick r:id="rId2" invalidUrl="" action="" tgtFrame="" tooltip="" history="1" highlightClick="0" endSnd="0"/>
              </a:rPr>
              <a:t>IMWeb</a:t>
            </a:r>
            <a:r>
              <a:t>和</a:t>
            </a:r>
            <a:r>
              <a:rPr u="sng">
                <a:hlinkClick r:id="rId3" invalidUrl="" action="" tgtFrame="" tooltip="" history="1" highlightClick="0" endSnd="0"/>
              </a:rPr>
              <a:t>W3cplus</a:t>
            </a:r>
            <a:r>
              <a:t>。擅长CSS布局架构，平时偶尔写写博文，在github上贡献了</a:t>
            </a:r>
            <a:r>
              <a:rPr u="sng">
                <a:hlinkClick r:id="rId4" invalidUrl="" action="" tgtFrame="" tooltip="" history="1" highlightClick="0" endSnd="0"/>
              </a:rPr>
              <a:t>Sandal</a:t>
            </a:r>
            <a:r>
              <a:t>工具库和</a:t>
            </a:r>
            <a:r>
              <a:rPr u="sng">
                <a:hlinkClick r:id="rId5" invalidUrl="" action="" tgtFrame="" tooltip="" history="1" highlightClick="0" endSnd="0"/>
              </a:rPr>
              <a:t>Sheral UI</a:t>
            </a:r>
            <a:r>
              <a:t>库。目前就职于imweb(imweb.io)团队。</a:t>
            </a:r>
          </a:p>
        </p:txBody>
      </p:sp>
      <p:pic>
        <p:nvPicPr>
          <p:cNvPr id="59" name="IMG_5036.jpeg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3028791" y="4233938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位置控制</a:t>
            </a:r>
          </a:p>
        </p:txBody>
      </p:sp>
      <p:sp>
        <p:nvSpPr>
          <p:cNvPr id="162" name="Shape 162"/>
          <p:cNvSpPr/>
          <p:nvPr/>
        </p:nvSpPr>
        <p:spPr>
          <a:xfrm>
            <a:off x="1504868" y="3312755"/>
            <a:ext cx="2601493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21105" indent="-421105" algn="l">
              <a:lnSpc>
                <a:spcPct val="150000"/>
              </a:lnSpc>
              <a:buSzPct val="75000"/>
              <a:buChar char="•"/>
            </a:pPr>
            <a:r>
              <a:rPr u="sng">
                <a:hlinkClick r:id="rId2" invalidUrl="" action="" tgtFrame="" tooltip="" history="1" highlightClick="0" endSnd="0"/>
              </a:rPr>
              <a:t>margin</a:t>
            </a:r>
          </a:p>
          <a:p>
            <a:pPr marL="421105" indent="-421105" algn="l">
              <a:lnSpc>
                <a:spcPct val="150000"/>
              </a:lnSpc>
              <a:buSzPct val="75000"/>
              <a:buChar char="•"/>
            </a:pPr>
            <a:r>
              <a:rPr u="sng">
                <a:hlinkClick r:id="rId3" invalidUrl="" action="" tgtFrame="" tooltip="" history="1" highlightClick="0" endSnd="0"/>
              </a:rPr>
              <a:t>float</a:t>
            </a:r>
          </a:p>
          <a:p>
            <a:pPr marL="421105" indent="-421105" algn="l">
              <a:lnSpc>
                <a:spcPct val="150000"/>
              </a:lnSpc>
              <a:buSzPct val="75000"/>
              <a:buChar char="•"/>
            </a:pPr>
            <a:r>
              <a:rPr u="sng">
                <a:hlinkClick r:id="rId4" invalidUrl="" action="" tgtFrame="" tooltip="" history="1" highlightClick="0" endSnd="0"/>
              </a:rPr>
              <a:t>position</a:t>
            </a:r>
          </a:p>
          <a:p>
            <a:pPr marL="421105" indent="-421105" algn="l">
              <a:lnSpc>
                <a:spcPct val="150000"/>
              </a:lnSpc>
              <a:buSzPct val="75000"/>
              <a:buChar char="•"/>
            </a:pPr>
            <a:r>
              <a:rPr u="sng">
                <a:hlinkClick r:id="rId5" invalidUrl="" action="" tgtFrame="" tooltip="" history="1" highlightClick="0" endSnd="0"/>
              </a:rPr>
              <a:t>transform</a:t>
            </a:r>
          </a:p>
          <a:p>
            <a:pPr marL="421105" indent="-421105" algn="l">
              <a:lnSpc>
                <a:spcPct val="150000"/>
              </a:lnSpc>
              <a:buSzPct val="75000"/>
              <a:buChar char="•"/>
            </a:pPr>
            <a:r>
              <a:t>flex</a:t>
            </a:r>
          </a:p>
        </p:txBody>
      </p:sp>
      <p:pic>
        <p:nvPicPr>
          <p:cNvPr id="16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75511" y="2524666"/>
            <a:ext cx="4710061" cy="132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35488" y="4393951"/>
            <a:ext cx="2293279" cy="176191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11344364" y="8923189"/>
            <a:ext cx="138440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1800" u="sng"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学习css布局</a:t>
            </a:r>
          </a:p>
        </p:txBody>
      </p:sp>
      <p:pic>
        <p:nvPicPr>
          <p:cNvPr id="166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011621" y="6703712"/>
            <a:ext cx="5637135" cy="173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11621" y="4393951"/>
            <a:ext cx="3374733" cy="1761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4404766" y="3451224"/>
            <a:ext cx="4195268" cy="3587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2400"/>
            </a:pPr>
            <a:r>
              <a:rPr u="sng">
                <a:hlinkClick r:id="rId2" invalidUrl="" action="" tgtFrame="" tooltip="" history="1" highlightClick="0" endSnd="0"/>
              </a:rPr>
              <a:t>负margin用法权威指南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3" invalidUrl="" action="" tgtFrame="" tooltip="" history="1" highlightClick="0" endSnd="0"/>
              </a:rPr>
              <a:t>负margin在页面布局中的应用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4" invalidUrl="" action="" tgtFrame="" tooltip="" history="1" highlightClick="0" endSnd="0"/>
              </a:rPr>
              <a:t>margin collapse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5" invalidUrl="" action="" tgtFrame="" tooltip="" history="1" highlightClick="0" endSnd="0"/>
              </a:rPr>
              <a:t>清除浮动解决方案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6" invalidUrl="" action="" tgtFrame="" tooltip="" history="1" highlightClick="0" endSnd="0"/>
              </a:rPr>
              <a:t>理解z-index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7" invalidUrl="" action="" tgtFrame="" tooltip="" history="1" highlightClick="0" endSnd="0"/>
              </a:rPr>
              <a:t>position定位参考位置</a:t>
            </a:r>
          </a:p>
        </p:txBody>
      </p:sp>
      <p:sp>
        <p:nvSpPr>
          <p:cNvPr id="170" name="Shape 170"/>
          <p:cNvSpPr/>
          <p:nvPr/>
        </p:nvSpPr>
        <p:spPr>
          <a:xfrm>
            <a:off x="4616449" y="601162"/>
            <a:ext cx="3771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位置控制常见问题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644921" y="645612"/>
            <a:ext cx="17149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Flexbox</a:t>
            </a:r>
          </a:p>
        </p:txBody>
      </p:sp>
      <p:sp>
        <p:nvSpPr>
          <p:cNvPr id="173" name="Shape 173"/>
          <p:cNvSpPr/>
          <p:nvPr/>
        </p:nvSpPr>
        <p:spPr>
          <a:xfrm>
            <a:off x="4904028" y="1457000"/>
            <a:ext cx="319674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display: flex/inline-flex;</a:t>
            </a:r>
          </a:p>
        </p:txBody>
      </p:sp>
      <p:sp>
        <p:nvSpPr>
          <p:cNvPr id="174" name="Shape 174"/>
          <p:cNvSpPr/>
          <p:nvPr/>
        </p:nvSpPr>
        <p:spPr>
          <a:xfrm>
            <a:off x="4904029" y="7778843"/>
            <a:ext cx="3738982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2400"/>
            </a:pPr>
            <a:r>
              <a:t>主轴/副轴，container/item</a:t>
            </a:r>
          </a:p>
          <a:p>
            <a:pPr>
              <a:lnSpc>
                <a:spcPct val="150000"/>
              </a:lnSpc>
              <a:defRPr sz="2400"/>
            </a:pPr>
            <a:r>
              <a:t>主轴起始位置/结束位置</a:t>
            </a:r>
          </a:p>
          <a:p>
            <a:pPr>
              <a:lnSpc>
                <a:spcPct val="150000"/>
              </a:lnSpc>
              <a:defRPr sz="2400"/>
            </a:pPr>
            <a:r>
              <a:t>副轴起始位置/结束位置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45281"/>
            <a:ext cx="13004801" cy="482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1924006" y="1706162"/>
            <a:ext cx="202036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container</a:t>
            </a:r>
          </a:p>
        </p:txBody>
      </p:sp>
      <p:sp>
        <p:nvSpPr>
          <p:cNvPr id="178" name="Shape 178"/>
          <p:cNvSpPr/>
          <p:nvPr/>
        </p:nvSpPr>
        <p:spPr>
          <a:xfrm>
            <a:off x="9676172" y="8377571"/>
            <a:ext cx="3099131" cy="131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Flex 布局教程：语法篇</a:t>
            </a:r>
          </a:p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A guide to flex</a:t>
            </a:r>
          </a:p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深入了解 Flexbox 伸缩盒模型</a:t>
            </a:r>
          </a:p>
        </p:txBody>
      </p:sp>
      <p:sp>
        <p:nvSpPr>
          <p:cNvPr id="179" name="Shape 179"/>
          <p:cNvSpPr/>
          <p:nvPr/>
        </p:nvSpPr>
        <p:spPr>
          <a:xfrm>
            <a:off x="7791213" y="1706162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item</a:t>
            </a:r>
          </a:p>
        </p:txBody>
      </p:sp>
      <p:sp>
        <p:nvSpPr>
          <p:cNvPr id="180" name="Shape 180"/>
          <p:cNvSpPr/>
          <p:nvPr/>
        </p:nvSpPr>
        <p:spPr>
          <a:xfrm>
            <a:off x="7791212" y="2641575"/>
            <a:ext cx="3915157" cy="323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400"/>
            </a:pPr>
            <a:r>
              <a:t>order</a:t>
            </a:r>
          </a:p>
          <a:p>
            <a:pPr algn="l">
              <a:lnSpc>
                <a:spcPct val="150000"/>
              </a:lnSpc>
              <a:defRPr sz="2400"/>
            </a:pPr>
            <a:r>
              <a:t>flex-grow</a:t>
            </a:r>
          </a:p>
          <a:p>
            <a:pPr algn="l">
              <a:lnSpc>
                <a:spcPct val="150000"/>
              </a:lnSpc>
              <a:defRPr sz="2400"/>
            </a:pPr>
            <a:r>
              <a:t>flex-shrink</a:t>
            </a:r>
          </a:p>
          <a:p>
            <a:pPr algn="l">
              <a:lnSpc>
                <a:spcPct val="150000"/>
              </a:lnSpc>
              <a:defRPr sz="2400"/>
            </a:pPr>
            <a:r>
              <a:t>flex-basis </a:t>
            </a:r>
          </a:p>
          <a:p>
            <a:pPr algn="l">
              <a:lnSpc>
                <a:spcPct val="150000"/>
              </a:lnSpc>
              <a:defRPr sz="2400"/>
            </a:pPr>
            <a:r>
              <a:t>flex (grow + shrink + basis)</a:t>
            </a:r>
          </a:p>
          <a:p>
            <a:pPr algn="l">
              <a:lnSpc>
                <a:spcPct val="150000"/>
              </a:lnSpc>
              <a:defRPr sz="2400"/>
            </a:pPr>
            <a:r>
              <a:t>align-self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2641575"/>
            <a:ext cx="6706481" cy="5735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5637" y="6307471"/>
            <a:ext cx="3340101" cy="20701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4416882" y="586633"/>
            <a:ext cx="41710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Flexbox Playground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显示控制</a:t>
            </a:r>
          </a:p>
        </p:txBody>
      </p:sp>
      <p:sp>
        <p:nvSpPr>
          <p:cNvPr id="186" name="Shape 186"/>
          <p:cNvSpPr/>
          <p:nvPr/>
        </p:nvSpPr>
        <p:spPr>
          <a:xfrm>
            <a:off x="1861572" y="4035576"/>
            <a:ext cx="2540001" cy="920448"/>
          </a:xfrm>
          <a:prstGeom prst="roundRect">
            <a:avLst>
              <a:gd name="adj" fmla="val 20696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>
                <a:solidFill>
                  <a:srgbClr val="000000"/>
                </a:solidFill>
              </a:defRPr>
            </a:lvl1pPr>
          </a:lstStyle>
          <a:p>
            <a:pPr/>
            <a:r>
              <a:t>display</a:t>
            </a:r>
          </a:p>
        </p:txBody>
      </p:sp>
      <p:sp>
        <p:nvSpPr>
          <p:cNvPr id="187" name="Shape 187"/>
          <p:cNvSpPr/>
          <p:nvPr/>
        </p:nvSpPr>
        <p:spPr>
          <a:xfrm>
            <a:off x="5232400" y="4035576"/>
            <a:ext cx="2540000" cy="920448"/>
          </a:xfrm>
          <a:prstGeom prst="roundRect">
            <a:avLst>
              <a:gd name="adj" fmla="val 20696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u="sng">
                <a:solidFill>
                  <a:srgbClr val="000000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visibility</a:t>
            </a:r>
          </a:p>
        </p:txBody>
      </p:sp>
      <p:sp>
        <p:nvSpPr>
          <p:cNvPr id="188" name="Shape 188"/>
          <p:cNvSpPr/>
          <p:nvPr/>
        </p:nvSpPr>
        <p:spPr>
          <a:xfrm>
            <a:off x="8603227" y="4035576"/>
            <a:ext cx="2540001" cy="920448"/>
          </a:xfrm>
          <a:prstGeom prst="roundRect">
            <a:avLst>
              <a:gd name="adj" fmla="val 20696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 u="sng">
                <a:solidFill>
                  <a:srgbClr val="000000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overflow</a:t>
            </a:r>
          </a:p>
        </p:txBody>
      </p:sp>
      <p:sp>
        <p:nvSpPr>
          <p:cNvPr id="189" name="Shape 189"/>
          <p:cNvSpPr/>
          <p:nvPr/>
        </p:nvSpPr>
        <p:spPr>
          <a:xfrm>
            <a:off x="5232400" y="5540742"/>
            <a:ext cx="2540000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400"/>
            </a:pPr>
            <a:r>
              <a:t>hidden:</a:t>
            </a:r>
          </a:p>
          <a:p>
            <a:pPr algn="l">
              <a:defRPr sz="1400"/>
            </a:pPr>
          </a:p>
          <a:p>
            <a:pPr algn="l">
              <a:defRPr sz="1400"/>
            </a:pPr>
            <a:r>
              <a:t>隐藏元素，但是其他元素的布局不改变，相当于此元素变成透明。要注意若将其子元素设为 visibility: visible，则该子元素依然可见。</a:t>
            </a:r>
          </a:p>
        </p:txBody>
      </p:sp>
      <p:sp>
        <p:nvSpPr>
          <p:cNvPr id="190" name="Shape 190"/>
          <p:cNvSpPr/>
          <p:nvPr/>
        </p:nvSpPr>
        <p:spPr>
          <a:xfrm>
            <a:off x="8603227" y="5540742"/>
            <a:ext cx="2540001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400"/>
            </a:pPr>
            <a:r>
              <a:t>overflow 作用于block型元素上</a:t>
            </a:r>
          </a:p>
          <a:p>
            <a:pPr algn="l">
              <a:defRPr sz="1400"/>
            </a:pPr>
          </a:p>
          <a:p>
            <a:pPr algn="l">
              <a:defRPr sz="1400"/>
            </a:pPr>
            <a:r>
              <a:t>它规定了当内容元素溢出元素框时发生的事：裁剪内容，使用滚动条来显示 或 直接显示超出部分</a:t>
            </a:r>
          </a:p>
        </p:txBody>
      </p:sp>
      <p:sp>
        <p:nvSpPr>
          <p:cNvPr id="191" name="Shape 191"/>
          <p:cNvSpPr/>
          <p:nvPr/>
        </p:nvSpPr>
        <p:spPr>
          <a:xfrm>
            <a:off x="1861572" y="5540742"/>
            <a:ext cx="254000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400"/>
            </a:pPr>
            <a:r>
              <a:t>none:</a:t>
            </a:r>
          </a:p>
          <a:p>
            <a:pPr algn="l">
              <a:defRPr sz="1400"/>
            </a:pPr>
          </a:p>
          <a:p>
            <a:pPr algn="l">
              <a:defRPr sz="1400"/>
            </a:pPr>
            <a:r>
              <a:t>当你使用 none 所有的后代元素他们的显示也会被关闭。文档渲染的过程中就好像在文档树中这个元素不存在一样。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all"/>
            </a:lvl1pPr>
          </a:lstStyle>
          <a:p>
            <a:pPr/>
            <a:r>
              <a:t>BFC</a:t>
            </a:r>
          </a:p>
        </p:txBody>
      </p:sp>
      <p:sp>
        <p:nvSpPr>
          <p:cNvPr id="194" name="Shape 194"/>
          <p:cNvSpPr/>
          <p:nvPr/>
        </p:nvSpPr>
        <p:spPr>
          <a:xfrm>
            <a:off x="2421889" y="1709273"/>
            <a:ext cx="816102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块格式化上下文（block formatting context）</a:t>
            </a:r>
          </a:p>
        </p:txBody>
      </p:sp>
      <p:sp>
        <p:nvSpPr>
          <p:cNvPr id="195" name="Shape 195"/>
          <p:cNvSpPr/>
          <p:nvPr/>
        </p:nvSpPr>
        <p:spPr>
          <a:xfrm>
            <a:off x="3314772" y="2795612"/>
            <a:ext cx="637525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一个独立容器，决定了元素如何对其内容进行定位，以及与其他元素的关系和相互作用</a:t>
            </a: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207" y="4481285"/>
            <a:ext cx="7818386" cy="391739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7702431" y="9015962"/>
            <a:ext cx="514898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1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Understanding Block Formatting Contexts in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盒子装饰</a:t>
            </a:r>
          </a:p>
        </p:txBody>
      </p:sp>
      <p:sp>
        <p:nvSpPr>
          <p:cNvPr id="200" name="Shape 200"/>
          <p:cNvSpPr/>
          <p:nvPr/>
        </p:nvSpPr>
        <p:spPr>
          <a:xfrm>
            <a:off x="2728938" y="2870199"/>
            <a:ext cx="2681123" cy="275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3200"/>
            </a:pPr>
            <a:r>
              <a:rPr u="sng">
                <a:hlinkClick r:id="rId2" invalidUrl="" action="" tgtFrame="" tooltip="" history="1" highlightClick="0" endSnd="0"/>
              </a:rPr>
              <a:t>color</a:t>
            </a:r>
          </a:p>
          <a:p>
            <a:pPr>
              <a:lnSpc>
                <a:spcPct val="150000"/>
              </a:lnSpc>
              <a:defRPr sz="3200"/>
            </a:pPr>
            <a:r>
              <a:t>background</a:t>
            </a:r>
          </a:p>
          <a:p>
            <a:pPr>
              <a:lnSpc>
                <a:spcPct val="150000"/>
              </a:lnSpc>
              <a:defRPr sz="3200"/>
            </a:pPr>
            <a:r>
              <a:rPr u="sng">
                <a:hlinkClick r:id="rId3" invalidUrl="" action="" tgtFrame="" tooltip="" history="1" highlightClick="0" endSnd="0"/>
              </a:rPr>
              <a:t>border-radius</a:t>
            </a:r>
          </a:p>
          <a:p>
            <a:pPr>
              <a:lnSpc>
                <a:spcPct val="150000"/>
              </a:lnSpc>
              <a:defRPr sz="3200"/>
            </a:pPr>
            <a:r>
              <a:rPr u="sng">
                <a:hlinkClick r:id="rId4" invalidUrl="" action="" tgtFrame="" tooltip="" history="1" highlightClick="0" endSnd="0"/>
              </a:rPr>
              <a:t>box-shadow</a:t>
            </a:r>
          </a:p>
        </p:txBody>
      </p:sp>
      <p:sp>
        <p:nvSpPr>
          <p:cNvPr id="201" name="Shape 201"/>
          <p:cNvSpPr/>
          <p:nvPr/>
        </p:nvSpPr>
        <p:spPr>
          <a:xfrm>
            <a:off x="9676172" y="8825246"/>
            <a:ext cx="258706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18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currentColor 变量的使用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62016" y="3498850"/>
            <a:ext cx="5392125" cy="1833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1457" y="6727518"/>
            <a:ext cx="8213653" cy="757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1457" y="7839500"/>
            <a:ext cx="3838043" cy="1674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21519" y="7839500"/>
            <a:ext cx="3791959" cy="1674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5204409" y="645612"/>
            <a:ext cx="25959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background</a:t>
            </a:r>
          </a:p>
        </p:txBody>
      </p:sp>
      <p:sp>
        <p:nvSpPr>
          <p:cNvPr id="208" name="Shape 208"/>
          <p:cNvSpPr/>
          <p:nvPr/>
        </p:nvSpPr>
        <p:spPr>
          <a:xfrm>
            <a:off x="4114355" y="3254374"/>
            <a:ext cx="1852880" cy="324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3200"/>
            </a:pPr>
            <a:r>
              <a:t>雪碧图</a:t>
            </a:r>
          </a:p>
          <a:p>
            <a:pPr>
              <a:lnSpc>
                <a:spcPct val="150000"/>
              </a:lnSpc>
              <a:defRPr sz="3200"/>
            </a:pPr>
            <a:r>
              <a:t>2X图</a:t>
            </a:r>
          </a:p>
          <a:p>
            <a:pPr>
              <a:lnSpc>
                <a:spcPct val="150000"/>
              </a:lnSpc>
              <a:defRPr sz="3200"/>
            </a:pPr>
            <a:r>
              <a:t>渐变背景</a:t>
            </a:r>
          </a:p>
          <a:p>
            <a:pPr>
              <a:lnSpc>
                <a:spcPct val="150000"/>
              </a:lnSpc>
              <a:defRPr sz="3200"/>
            </a:pPr>
            <a:r>
              <a:t>多背景</a:t>
            </a:r>
          </a:p>
        </p:txBody>
      </p:sp>
      <p:sp>
        <p:nvSpPr>
          <p:cNvPr id="209" name="Shape 209"/>
          <p:cNvSpPr/>
          <p:nvPr/>
        </p:nvSpPr>
        <p:spPr>
          <a:xfrm>
            <a:off x="5967234" y="3446919"/>
            <a:ext cx="223159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background-position</a:t>
            </a:r>
          </a:p>
        </p:txBody>
      </p:sp>
      <p:sp>
        <p:nvSpPr>
          <p:cNvPr id="210" name="Shape 210"/>
          <p:cNvSpPr/>
          <p:nvPr/>
        </p:nvSpPr>
        <p:spPr>
          <a:xfrm>
            <a:off x="5967234" y="4281663"/>
            <a:ext cx="183771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background-size</a:t>
            </a:r>
          </a:p>
        </p:txBody>
      </p:sp>
      <p:sp>
        <p:nvSpPr>
          <p:cNvPr id="211" name="Shape 211"/>
          <p:cNvSpPr/>
          <p:nvPr/>
        </p:nvSpPr>
        <p:spPr>
          <a:xfrm>
            <a:off x="5967234" y="5097357"/>
            <a:ext cx="252763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gradient</a:t>
            </a:r>
            <a:r>
              <a:t>， </a:t>
            </a:r>
            <a:r>
              <a:rPr u="sng">
                <a:hlinkClick r:id="rId5" invalidUrl="" action="" tgtFrame="" tooltip="" history="1" highlightClick="0" endSnd="0"/>
              </a:rPr>
              <a:t>使用css渐变</a:t>
            </a:r>
          </a:p>
        </p:txBody>
      </p:sp>
      <p:sp>
        <p:nvSpPr>
          <p:cNvPr id="212" name="Shape 212"/>
          <p:cNvSpPr/>
          <p:nvPr/>
        </p:nvSpPr>
        <p:spPr>
          <a:xfrm>
            <a:off x="8394217" y="8814806"/>
            <a:ext cx="434911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1800"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Using Percentages in Background-Image</a:t>
            </a:r>
          </a:p>
        </p:txBody>
      </p:sp>
      <p:sp>
        <p:nvSpPr>
          <p:cNvPr id="213" name="Shape 213"/>
          <p:cNvSpPr/>
          <p:nvPr/>
        </p:nvSpPr>
        <p:spPr>
          <a:xfrm>
            <a:off x="6013754" y="5932101"/>
            <a:ext cx="568208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rPr u="sng">
                <a:hlinkClick r:id="rId7" invalidUrl="" action="" tgtFrame="" tooltip="" history="1" highlightClick="0" endSnd="0"/>
              </a:rPr>
              <a:t>background-image</a:t>
            </a:r>
            <a:r>
              <a:t>，</a:t>
            </a:r>
            <a:r>
              <a:rPr u="sng">
                <a:hlinkClick r:id="rId8" invalidUrl="" action="" tgtFrame="" tooltip="" history="1" highlightClick="0" endSnd="0"/>
              </a:rPr>
              <a:t>Using CSS multiple backgrounds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层叠上下文</a:t>
            </a:r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9026" y="2104777"/>
            <a:ext cx="8666748" cy="554404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8394217" y="8557631"/>
            <a:ext cx="4279850" cy="89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深入理解CSS中的层叠上下文和层叠顺序</a:t>
            </a:r>
          </a:p>
          <a:p>
            <a:pPr algn="l">
              <a:lnSpc>
                <a:spcPct val="150000"/>
              </a:lnSpc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层叠上下文 Stacking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重排重绘</a:t>
            </a:r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7389" y="7762633"/>
            <a:ext cx="2770022" cy="134387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11289044" y="9106505"/>
            <a:ext cx="133776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CSS Trigger</a:t>
            </a: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908464"/>
            <a:ext cx="13004801" cy="3936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2479624"/>
            <a:ext cx="7495786" cy="4794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3995" y="3400961"/>
            <a:ext cx="7133827" cy="3312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9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9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9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2"/>
      <p:bldP build="whole" bldLvl="1" animBg="1" rev="0" advAuto="0" spid="220" grpId="3"/>
      <p:bldP build="whole" bldLvl="1" animBg="1" rev="0" advAuto="0" spid="2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032" y="0"/>
            <a:ext cx="1044873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兼容</a:t>
            </a:r>
          </a:p>
        </p:txBody>
      </p:sp>
      <p:sp>
        <p:nvSpPr>
          <p:cNvPr id="227" name="Shape 227"/>
          <p:cNvSpPr/>
          <p:nvPr/>
        </p:nvSpPr>
        <p:spPr>
          <a:xfrm>
            <a:off x="2460980" y="4032249"/>
            <a:ext cx="8082840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</a:pPr>
            <a:r>
              <a:t>浏览器是否支持：</a:t>
            </a:r>
            <a:r>
              <a:rPr u="sng">
                <a:hlinkClick r:id="rId2" invalidUrl="" action="" tgtFrame="" tooltip="" history="1" highlightClick="0" endSnd="0"/>
              </a:rPr>
              <a:t>can i use</a:t>
            </a:r>
          </a:p>
          <a:p>
            <a:pPr>
              <a:lnSpc>
                <a:spcPct val="150000"/>
              </a:lnSpc>
            </a:pPr>
            <a:r>
              <a:t>如何针对浏览器写hack：</a:t>
            </a:r>
            <a:r>
              <a:rPr u="sng">
                <a:hlinkClick r:id="rId3" invalidUrl="" action="" tgtFrame="" tooltip="" history="1" highlightClick="0" endSnd="0"/>
              </a:rPr>
              <a:t>browserhacks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概念</a:t>
            </a:r>
          </a:p>
        </p:txBody>
      </p:sp>
      <p:sp>
        <p:nvSpPr>
          <p:cNvPr id="230" name="Shape 230"/>
          <p:cNvSpPr/>
          <p:nvPr/>
        </p:nvSpPr>
        <p:spPr>
          <a:xfrm>
            <a:off x="5541231" y="4876800"/>
            <a:ext cx="1922338" cy="779510"/>
          </a:xfrm>
          <a:prstGeom prst="roundRect">
            <a:avLst>
              <a:gd name="adj" fmla="val 16498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盒模型</a:t>
            </a:r>
          </a:p>
        </p:txBody>
      </p:sp>
      <p:sp>
        <p:nvSpPr>
          <p:cNvPr id="231" name="Shape 231"/>
          <p:cNvSpPr/>
          <p:nvPr/>
        </p:nvSpPr>
        <p:spPr>
          <a:xfrm>
            <a:off x="9922069" y="4395150"/>
            <a:ext cx="1922338" cy="779510"/>
          </a:xfrm>
          <a:prstGeom prst="roundRect">
            <a:avLst>
              <a:gd name="adj" fmla="val 16498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BFC</a:t>
            </a:r>
          </a:p>
        </p:txBody>
      </p:sp>
      <p:sp>
        <p:nvSpPr>
          <p:cNvPr id="232" name="Shape 232"/>
          <p:cNvSpPr/>
          <p:nvPr/>
        </p:nvSpPr>
        <p:spPr>
          <a:xfrm>
            <a:off x="7999732" y="7469673"/>
            <a:ext cx="1922338" cy="779510"/>
          </a:xfrm>
          <a:prstGeom prst="roundRect">
            <a:avLst>
              <a:gd name="adj" fmla="val 16498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重绘/重排</a:t>
            </a:r>
          </a:p>
        </p:txBody>
      </p:sp>
      <p:sp>
        <p:nvSpPr>
          <p:cNvPr id="233" name="Shape 233"/>
          <p:cNvSpPr/>
          <p:nvPr/>
        </p:nvSpPr>
        <p:spPr>
          <a:xfrm>
            <a:off x="2344748" y="7908097"/>
            <a:ext cx="1399305" cy="682172"/>
          </a:xfrm>
          <a:prstGeom prst="roundRect">
            <a:avLst>
              <a:gd name="adj" fmla="val 16498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兼容</a:t>
            </a:r>
          </a:p>
        </p:txBody>
      </p:sp>
      <p:sp>
        <p:nvSpPr>
          <p:cNvPr id="234" name="Shape 234"/>
          <p:cNvSpPr/>
          <p:nvPr/>
        </p:nvSpPr>
        <p:spPr>
          <a:xfrm>
            <a:off x="4531394" y="6663611"/>
            <a:ext cx="1198121" cy="595721"/>
          </a:xfrm>
          <a:prstGeom prst="roundRect">
            <a:avLst>
              <a:gd name="adj" fmla="val 16498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权重</a:t>
            </a:r>
          </a:p>
        </p:txBody>
      </p:sp>
      <p:sp>
        <p:nvSpPr>
          <p:cNvPr id="235" name="Shape 235"/>
          <p:cNvSpPr/>
          <p:nvPr/>
        </p:nvSpPr>
        <p:spPr>
          <a:xfrm>
            <a:off x="8237375" y="2103246"/>
            <a:ext cx="1198121" cy="595721"/>
          </a:xfrm>
          <a:prstGeom prst="roundRect">
            <a:avLst>
              <a:gd name="adj" fmla="val 16498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继承</a:t>
            </a:r>
          </a:p>
        </p:txBody>
      </p:sp>
      <p:sp>
        <p:nvSpPr>
          <p:cNvPr id="236" name="Shape 236"/>
          <p:cNvSpPr/>
          <p:nvPr/>
        </p:nvSpPr>
        <p:spPr>
          <a:xfrm>
            <a:off x="3521557" y="2698966"/>
            <a:ext cx="2019675" cy="668061"/>
          </a:xfrm>
          <a:prstGeom prst="roundRect">
            <a:avLst>
              <a:gd name="adj" fmla="val 1925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层叠上下文</a:t>
            </a:r>
          </a:p>
        </p:txBody>
      </p:sp>
      <p:sp>
        <p:nvSpPr>
          <p:cNvPr id="237" name="Shape 237"/>
          <p:cNvSpPr/>
          <p:nvPr/>
        </p:nvSpPr>
        <p:spPr>
          <a:xfrm>
            <a:off x="1672944" y="4876800"/>
            <a:ext cx="1715912" cy="595720"/>
          </a:xfrm>
          <a:prstGeom prst="roundRect">
            <a:avLst>
              <a:gd name="adj" fmla="val 19270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简写属性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更多学习资料</a:t>
            </a:r>
          </a:p>
        </p:txBody>
      </p:sp>
      <p:sp>
        <p:nvSpPr>
          <p:cNvPr id="240" name="Shape 240"/>
          <p:cNvSpPr/>
          <p:nvPr/>
        </p:nvSpPr>
        <p:spPr>
          <a:xfrm>
            <a:off x="2850438" y="2534755"/>
            <a:ext cx="7303924" cy="520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3200"/>
            </a:pPr>
            <a:r>
              <a:rPr u="sng">
                <a:hlinkClick r:id="rId2" invalidUrl="" action="" tgtFrame="" tooltip="" history="1" highlightClick="0" endSnd="0"/>
              </a:rPr>
              <a:t>重构不完全教程集之一</a:t>
            </a:r>
          </a:p>
          <a:p>
            <a:pPr>
              <a:lnSpc>
                <a:spcPct val="150000"/>
              </a:lnSpc>
              <a:defRPr sz="3200"/>
            </a:pPr>
            <a:r>
              <a:rPr u="sng">
                <a:hlinkClick r:id="rId3" invalidUrl="" action="" tgtFrame="" tooltip="" history="1" highlightClick="0" endSnd="0"/>
              </a:rPr>
              <a:t>重构不完全教程集之二</a:t>
            </a:r>
          </a:p>
          <a:p>
            <a:pPr>
              <a:lnSpc>
                <a:spcPct val="150000"/>
              </a:lnSpc>
              <a:defRPr sz="3200"/>
            </a:pPr>
            <a:r>
              <a:rPr u="sng">
                <a:hlinkClick r:id="rId4" invalidUrl="" action="" tgtFrame="" tooltip="" history="1" highlightClick="0" endSnd="0"/>
              </a:rPr>
              <a:t>MDN CSS reference</a:t>
            </a:r>
          </a:p>
          <a:p>
            <a:pPr>
              <a:lnSpc>
                <a:spcPct val="150000"/>
              </a:lnSpc>
              <a:defRPr sz="3200"/>
            </a:pPr>
            <a:r>
              <a:rPr u="sng">
                <a:hlinkClick r:id="rId5" invalidUrl="" action="" tgtFrame="" tooltip="" history="1" highlightClick="0" endSnd="0"/>
              </a:rPr>
              <a:t>codrops CSS reference</a:t>
            </a:r>
          </a:p>
          <a:p>
            <a:pPr>
              <a:lnSpc>
                <a:spcPct val="150000"/>
              </a:lnSpc>
              <a:defRPr sz="3200"/>
            </a:pPr>
            <a:r>
              <a:rPr u="sng">
                <a:hlinkClick r:id="rId6" invalidUrl="" action="" tgtFrame="" tooltip="" history="1" highlightClick="0" endSnd="0"/>
              </a:rPr>
              <a:t>Learn to Code HTML &amp; CSS</a:t>
            </a:r>
          </a:p>
          <a:p>
            <a:pPr>
              <a:lnSpc>
                <a:spcPct val="150000"/>
              </a:lnSpc>
              <a:defRPr sz="3200"/>
            </a:pPr>
            <a:r>
              <a:rPr u="sng">
                <a:hlinkClick r:id="rId7" invalidUrl="" action="" tgtFrame="" tooltip="" history="1" highlightClick="0" endSnd="0"/>
              </a:rPr>
              <a:t>Learn to Code Advanced HTML &amp; CSS</a:t>
            </a:r>
          </a:p>
          <a:p>
            <a:pPr>
              <a:lnSpc>
                <a:spcPct val="150000"/>
              </a:lnSpc>
              <a:defRPr sz="3200"/>
            </a:pPr>
            <a:r>
              <a:rPr u="sng">
                <a:hlinkClick r:id="rId8" invalidUrl="" action="" tgtFrame="" tooltip="" history="1" highlightClick="0" endSnd="0"/>
              </a:rPr>
              <a:t>CSS3 files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前端简介</a:t>
            </a:r>
          </a:p>
        </p:txBody>
      </p:sp>
      <p:sp>
        <p:nvSpPr>
          <p:cNvPr id="64" name="Shape 64"/>
          <p:cNvSpPr/>
          <p:nvPr/>
        </p:nvSpPr>
        <p:spPr>
          <a:xfrm>
            <a:off x="3455783" y="2112058"/>
            <a:ext cx="1893656" cy="2160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cap="all" spc="96" sz="48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65" name="Shape 65"/>
          <p:cNvSpPr/>
          <p:nvPr/>
        </p:nvSpPr>
        <p:spPr>
          <a:xfrm>
            <a:off x="8096247" y="3592890"/>
            <a:ext cx="1870798" cy="2160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/>
            </a:lvl1pPr>
          </a:lstStyle>
          <a:p>
            <a:pPr/>
            <a:r>
              <a:t>CSS</a:t>
            </a:r>
          </a:p>
        </p:txBody>
      </p:sp>
      <p:sp>
        <p:nvSpPr>
          <p:cNvPr id="66" name="Shape 66"/>
          <p:cNvSpPr/>
          <p:nvPr/>
        </p:nvSpPr>
        <p:spPr>
          <a:xfrm>
            <a:off x="4402611" y="5927328"/>
            <a:ext cx="2937734" cy="3392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/>
            </a:lvl1pPr>
          </a:lstStyle>
          <a:p>
            <a:pPr/>
            <a:r>
              <a:t>Javascript</a:t>
            </a:r>
          </a:p>
        </p:txBody>
      </p:sp>
      <p:pic>
        <p:nvPicPr>
          <p:cNvPr id="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832" y="1643812"/>
            <a:ext cx="13004801" cy="8218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91654"/>
            <a:ext cx="13004800" cy="7770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3269" y="5238649"/>
            <a:ext cx="13021674" cy="3300647"/>
          </a:xfrm>
          <a:prstGeom prst="rect">
            <a:avLst/>
          </a:prstGeom>
        </p:spPr>
      </p:pic>
      <p:sp>
        <p:nvSpPr>
          <p:cNvPr id="72" name="Shape 72"/>
          <p:cNvSpPr/>
          <p:nvPr/>
        </p:nvSpPr>
        <p:spPr>
          <a:xfrm>
            <a:off x="5703971" y="6266672"/>
            <a:ext cx="1567194" cy="5842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F12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html基础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常用元素</a:t>
            </a:r>
          </a:p>
        </p:txBody>
      </p:sp>
      <p:pic>
        <p:nvPicPr>
          <p:cNvPr id="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0853" y="3730690"/>
            <a:ext cx="6333948" cy="3185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084348"/>
            <a:ext cx="6239069" cy="5464565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3244849" y="1699844"/>
            <a:ext cx="6515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根元素，文档元数据，结构元素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3709352" y="3069843"/>
            <a:ext cx="5828692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3200"/>
            </a:pPr>
            <a:r>
              <a:t>h1-h6, p, img, a, strong</a:t>
            </a:r>
          </a:p>
          <a:p>
            <a:pPr>
              <a:lnSpc>
                <a:spcPct val="150000"/>
              </a:lnSpc>
              <a:defRPr sz="3200"/>
            </a:pPr>
            <a:r>
              <a:t>ul li, ol li, dl dt dd</a:t>
            </a:r>
          </a:p>
          <a:p>
            <a:pPr>
              <a:lnSpc>
                <a:spcPct val="150000"/>
              </a:lnSpc>
              <a:defRPr sz="3200"/>
            </a:pPr>
            <a:r>
              <a:t>div, span</a:t>
            </a:r>
          </a:p>
          <a:p>
            <a:pPr>
              <a:lnSpc>
                <a:spcPct val="150000"/>
              </a:lnSpc>
              <a:defRPr sz="3200"/>
            </a:pPr>
            <a:r>
              <a:t>table thead tbody tr th td</a:t>
            </a:r>
          </a:p>
          <a:p>
            <a:pPr>
              <a:lnSpc>
                <a:spcPct val="150000"/>
              </a:lnSpc>
              <a:defRPr sz="3200"/>
            </a:pPr>
            <a:r>
              <a:t>form label input select textarea</a:t>
            </a:r>
          </a:p>
          <a:p>
            <a:pPr>
              <a:lnSpc>
                <a:spcPct val="150000"/>
              </a:lnSpc>
              <a:defRPr sz="3200"/>
            </a:pPr>
            <a:r>
              <a:t>audio video</a:t>
            </a:r>
          </a:p>
        </p:txBody>
      </p:sp>
      <p:sp>
        <p:nvSpPr>
          <p:cNvPr id="82" name="Shape 82"/>
          <p:cNvSpPr/>
          <p:nvPr/>
        </p:nvSpPr>
        <p:spPr>
          <a:xfrm>
            <a:off x="10740465" y="8267469"/>
            <a:ext cx="18925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1800">
                <a:solidFill>
                  <a:srgbClr val="C9C3BA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HTML5 标签列表</a:t>
            </a:r>
          </a:p>
          <a:p>
            <a:pPr>
              <a:lnSpc>
                <a:spcPct val="120000"/>
              </a:lnSpc>
              <a:defRPr sz="1800">
                <a:solidFill>
                  <a:srgbClr val="C9C3BA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tobe 基础样式</a:t>
            </a:r>
          </a:p>
        </p:txBody>
      </p:sp>
      <p:sp>
        <p:nvSpPr>
          <p:cNvPr id="83" name="Shape 83"/>
          <p:cNvSpPr/>
          <p:nvPr/>
        </p:nvSpPr>
        <p:spPr>
          <a:xfrm>
            <a:off x="2680347" y="1017353"/>
            <a:ext cx="7886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文字，图片，表格，表单，音频，视频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元素分类</a:t>
            </a:r>
          </a:p>
        </p:txBody>
      </p:sp>
      <p:sp>
        <p:nvSpPr>
          <p:cNvPr id="86" name="Shape 86"/>
          <p:cNvSpPr/>
          <p:nvPr/>
        </p:nvSpPr>
        <p:spPr>
          <a:xfrm>
            <a:off x="1184605" y="1939485"/>
            <a:ext cx="1063559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块级(block)元素，行内(inline)元素，内联(inline-block)元素</a:t>
            </a:r>
          </a:p>
        </p:txBody>
      </p:sp>
      <p:pic>
        <p:nvPicPr>
          <p:cNvPr id="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1205"/>
            <a:ext cx="13004801" cy="5488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591205"/>
            <a:ext cx="13004801" cy="5733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3591205"/>
            <a:ext cx="13004801" cy="5328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" grpId="1"/>
      <p:bldP build="whole" bldLvl="1" animBg="1" rev="0" advAuto="0" spid="89" grpId="2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